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30"/>
  </p:notesMasterIdLst>
  <p:sldIdLst>
    <p:sldId id="281" r:id="rId2"/>
    <p:sldId id="274" r:id="rId3"/>
    <p:sldId id="271" r:id="rId4"/>
    <p:sldId id="263" r:id="rId5"/>
    <p:sldId id="264" r:id="rId6"/>
    <p:sldId id="265" r:id="rId7"/>
    <p:sldId id="266" r:id="rId8"/>
    <p:sldId id="268" r:id="rId9"/>
    <p:sldId id="269" r:id="rId10"/>
    <p:sldId id="257" r:id="rId11"/>
    <p:sldId id="258" r:id="rId12"/>
    <p:sldId id="260" r:id="rId13"/>
    <p:sldId id="259" r:id="rId14"/>
    <p:sldId id="261" r:id="rId15"/>
    <p:sldId id="262" r:id="rId16"/>
    <p:sldId id="282" r:id="rId17"/>
    <p:sldId id="284" r:id="rId18"/>
    <p:sldId id="285" r:id="rId19"/>
    <p:sldId id="286" r:id="rId20"/>
    <p:sldId id="288" r:id="rId21"/>
    <p:sldId id="289" r:id="rId22"/>
    <p:sldId id="280" r:id="rId23"/>
    <p:sldId id="267" r:id="rId24"/>
    <p:sldId id="273" r:id="rId25"/>
    <p:sldId id="275" r:id="rId26"/>
    <p:sldId id="276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/>
    <p:restoredTop sz="79320"/>
  </p:normalViewPr>
  <p:slideViewPr>
    <p:cSldViewPr snapToGrid="0">
      <p:cViewPr varScale="1">
        <p:scale>
          <a:sx n="100" d="100"/>
          <a:sy n="100" d="100"/>
        </p:scale>
        <p:origin x="1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77478-F30F-A94A-8AF6-8E753CA81F58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3C5B9-37FA-DC43-90F5-35A262A93A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2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credit: both images </a:t>
            </a:r>
            <a:r>
              <a:rPr lang="en-US" b="1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Generated with AI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 via Bing/DALL-E 3 12April2024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FFFFFF"/>
              </a:solidFill>
              <a:effectLst/>
              <a:highlight>
                <a:srgbClr val="1B1A19"/>
              </a:highlight>
              <a:latin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Funner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 is a word 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  <a:sym typeface="Wingdings" pitchFamily="2" charset="2"/>
              </a:rPr>
              <a:t>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63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https://</a:t>
            </a:r>
            <a:r>
              <a:rPr lang="en-US" b="0" i="0" dirty="0" err="1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storage.googleapis.com</a:t>
            </a:r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b="0" i="0" dirty="0" err="1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deepmind</a:t>
            </a:r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-media/</a:t>
            </a:r>
            <a:r>
              <a:rPr lang="en-US" b="0" i="0" dirty="0" err="1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gemini</a:t>
            </a:r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/gemini_1_report.pdf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28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https://</a:t>
            </a:r>
            <a:r>
              <a:rPr lang="en-US" b="0" i="0" dirty="0" err="1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storage.googleapis.com</a:t>
            </a:r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/</a:t>
            </a:r>
            <a:r>
              <a:rPr lang="en-US" b="0" i="0" dirty="0" err="1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deepmind</a:t>
            </a:r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-media/</a:t>
            </a:r>
            <a:r>
              <a:rPr lang="en-US" b="0" i="0" dirty="0" err="1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gemini</a:t>
            </a:r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/gemini_1_report.pdf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53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storage.googleapis.com</a:t>
            </a:r>
            <a:r>
              <a:rPr lang="en-US" dirty="0"/>
              <a:t>/</a:t>
            </a:r>
            <a:r>
              <a:rPr lang="en-US" dirty="0" err="1"/>
              <a:t>deepmind</a:t>
            </a:r>
            <a:r>
              <a:rPr lang="en-US" dirty="0"/>
              <a:t>-media/</a:t>
            </a:r>
            <a:r>
              <a:rPr lang="en-US" dirty="0" err="1"/>
              <a:t>gemini</a:t>
            </a:r>
            <a:r>
              <a:rPr lang="en-US" dirty="0"/>
              <a:t>/gemini_v1_5_report.pdf</a:t>
            </a:r>
          </a:p>
          <a:p>
            <a:endParaRPr lang="en-US" dirty="0"/>
          </a:p>
          <a:p>
            <a:r>
              <a:rPr lang="en-US" dirty="0"/>
              <a:t>Figure 5 | When prompted with a 45 minute Buster Keaton movie “Sherlock Jr." (1924) (2,674 frames at 1FPS, 684k tokens), Gemini 1.5 Pro retrieves and extracts textual information from a specific frame in and provides the corresponding timestamp. At bottom right, the model identifies a scene in the movie from a hand-drawn sketch.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0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storage.googleapis.com</a:t>
            </a:r>
            <a:r>
              <a:rPr lang="en-US" dirty="0"/>
              <a:t>/</a:t>
            </a:r>
            <a:r>
              <a:rPr lang="en-US" dirty="0" err="1"/>
              <a:t>deepmind</a:t>
            </a:r>
            <a:r>
              <a:rPr lang="en-US" dirty="0"/>
              <a:t>-media/</a:t>
            </a:r>
            <a:r>
              <a:rPr lang="en-US" dirty="0" err="1"/>
              <a:t>gemini</a:t>
            </a:r>
            <a:r>
              <a:rPr lang="en-US" dirty="0"/>
              <a:t>/gemini_v1_5_report.pdf</a:t>
            </a:r>
          </a:p>
          <a:p>
            <a:endParaRPr lang="en-US" dirty="0"/>
          </a:p>
          <a:p>
            <a:r>
              <a:rPr lang="en-US" dirty="0"/>
              <a:t>Figure 5 | When prompted with a 45 minute Buster Keaton movie “Sherlock Jr." (1924) (2,674 frames at 1FPS, 684k tokens), Gemini 1.5 Pro retrieves and extracts textual information from a specific frame in and provides the corresponding timestamp. At bottom right, the model identifies a scene in the movie from a hand-drawn sketch.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61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Funner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 is a word 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  <a:sym typeface="Wingdings" pitchFamily="2" charset="2"/>
              </a:rPr>
              <a:t>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26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Picture credit: </a:t>
            </a:r>
            <a:r>
              <a:rPr lang="en-US" b="1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Generated with AI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 via Bing/DALL-E 3 12April2024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92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credit: </a:t>
            </a:r>
            <a:r>
              <a:rPr lang="en-US" b="1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Generated with AI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 via Bing/DALL-E 3 12April2024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1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Funner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</a:rPr>
              <a:t> is a word 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1B1A19"/>
                </a:highlight>
                <a:latin typeface="Roboto" panose="02000000000000000000" pitchFamily="2" charset="0"/>
                <a:sym typeface="Wingdings" pitchFamily="2" charset="2"/>
              </a:rPr>
              <a:t>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2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Raspberry Pi 5: https://</a:t>
            </a:r>
            <a:r>
              <a:rPr lang="en-US" dirty="0" err="1"/>
              <a:t>chicagodist.com</a:t>
            </a:r>
            <a:r>
              <a:rPr lang="en-US" dirty="0"/>
              <a:t>/collections/raspberry-pi-5/products/raspberry-pi-5-8gb</a:t>
            </a:r>
          </a:p>
          <a:p>
            <a:r>
              <a:rPr lang="en-US" dirty="0"/>
              <a:t>Mini USB microphone: https://</a:t>
            </a:r>
            <a:r>
              <a:rPr lang="en-US" dirty="0" err="1"/>
              <a:t>chicagodist.com</a:t>
            </a:r>
            <a:r>
              <a:rPr lang="en-US" dirty="0"/>
              <a:t>/products/mini-</a:t>
            </a:r>
            <a:r>
              <a:rPr lang="en-US" dirty="0" err="1"/>
              <a:t>usb</a:t>
            </a:r>
            <a:r>
              <a:rPr lang="en-US" dirty="0"/>
              <a:t>-microphone</a:t>
            </a:r>
          </a:p>
          <a:p>
            <a:r>
              <a:rPr lang="en-US" dirty="0"/>
              <a:t>Audio Adapter: https://</a:t>
            </a:r>
            <a:r>
              <a:rPr lang="en-US" dirty="0" err="1"/>
              <a:t>www.amazon.com</a:t>
            </a:r>
            <a:r>
              <a:rPr lang="en-US" dirty="0"/>
              <a:t>/</a:t>
            </a:r>
            <a:r>
              <a:rPr lang="en-US" dirty="0" err="1"/>
              <a:t>dp</a:t>
            </a:r>
            <a:r>
              <a:rPr lang="en-US" dirty="0"/>
              <a:t>/B0BVQ7LKQ5?ref=ppx_yo2ov_dt_b_product_details&amp;th=1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7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05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ggerganov</a:t>
            </a:r>
            <a:r>
              <a:rPr lang="en-US" dirty="0"/>
              <a:t>/</a:t>
            </a:r>
            <a:r>
              <a:rPr lang="en-US" dirty="0" err="1"/>
              <a:t>whisper.cpp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openai</a:t>
            </a:r>
            <a:r>
              <a:rPr lang="en-US" dirty="0"/>
              <a:t>/whisper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/abs/2212.04356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09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680k hours is &gt; 77 years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ggerganov</a:t>
            </a:r>
            <a:r>
              <a:rPr lang="en-US" dirty="0"/>
              <a:t>/</a:t>
            </a:r>
            <a:r>
              <a:rPr lang="en-US" dirty="0" err="1"/>
              <a:t>whisper.cpp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openai</a:t>
            </a:r>
            <a:r>
              <a:rPr lang="en-US" dirty="0"/>
              <a:t>/whisper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/abs/2212.04356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71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rhasspy</a:t>
            </a:r>
            <a:r>
              <a:rPr lang="en-US" dirty="0"/>
              <a:t>/piper</a:t>
            </a:r>
          </a:p>
          <a:p>
            <a:r>
              <a:rPr lang="en-US" dirty="0"/>
              <a:t>https://</a:t>
            </a:r>
            <a:r>
              <a:rPr lang="en-US" dirty="0" err="1"/>
              <a:t>building.open-home.io</a:t>
            </a:r>
            <a:r>
              <a:rPr lang="en-US" dirty="0"/>
              <a:t>/piper-is-our-new-voice-for-the-open-home/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/jaywalnut310/vits/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00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/jaywalnut310/vits/</a:t>
            </a:r>
          </a:p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/abs/2106.06103</a:t>
            </a:r>
          </a:p>
          <a:p>
            <a:r>
              <a:rPr lang="en-US" dirty="0"/>
              <a:t>https://</a:t>
            </a:r>
            <a:r>
              <a:rPr lang="en-US" dirty="0" err="1"/>
              <a:t>blog.unrealspeech.com</a:t>
            </a:r>
            <a:r>
              <a:rPr lang="en-US" dirty="0"/>
              <a:t>/unveiling-the-revolutionary-vits-model/ – </a:t>
            </a:r>
          </a:p>
          <a:p>
            <a:pPr algn="l" fontAlgn="base"/>
            <a:r>
              <a:rPr lang="en-US" dirty="0"/>
              <a:t>“</a:t>
            </a:r>
            <a:r>
              <a:rPr lang="en-US" b="1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Key Components and Innovations of the VITS Model:</a:t>
            </a:r>
          </a:p>
          <a:p>
            <a:pPr algn="l" fontAlgn="base"/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At the core of the VITS model lies a sophisticated architecture that includes a posterior encoder, decoder, and conditional prior, forming a robust conditional variational autoencoder (VAE). A standout feature of the VITS model is its incorporation of a stochastic duration predictor, enabling the generation of speech with diverse rhythms from a single text input. This innovative approach addresses the inherent variability in speech patterns, reflecting the inherent flexibility and expressiveness of human speech.</a:t>
            </a:r>
          </a:p>
          <a:p>
            <a:pPr algn="l" fontAlgn="base"/>
            <a:r>
              <a:rPr lang="en-US" b="0" i="0" dirty="0">
                <a:solidFill>
                  <a:srgbClr val="15171A"/>
                </a:solidFill>
                <a:effectLst/>
                <a:highlight>
                  <a:srgbClr val="FFFFFF"/>
                </a:highlight>
                <a:latin typeface="-apple-system"/>
              </a:rPr>
              <a:t>The VITS model leverages a state-of-the-art flow-based module, comprising a Transformer-based text encoder and multiple coupling layers, to predict spectrogram-based acoustic features. These features are then decoded using transposed convolutional layers, a technique reminiscent of the HiFi-GAN vocoder. To enhance the model's capacity for nuanced expression, normalizing flows are applied to the conditional prior distribution, enriching the generative modeling process.”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19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Currently using Gemini 1.0 Pro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storage.googleapis.com</a:t>
            </a:r>
            <a:r>
              <a:rPr lang="en-US" dirty="0"/>
              <a:t>/</a:t>
            </a:r>
            <a:r>
              <a:rPr lang="en-US" dirty="0" err="1"/>
              <a:t>deepmind</a:t>
            </a:r>
            <a:r>
              <a:rPr lang="en-US" dirty="0"/>
              <a:t>-media/</a:t>
            </a:r>
            <a:r>
              <a:rPr lang="en-US" dirty="0" err="1"/>
              <a:t>gemini</a:t>
            </a:r>
            <a:r>
              <a:rPr lang="en-US" dirty="0"/>
              <a:t>/gemini_1_report.pdf</a:t>
            </a:r>
          </a:p>
          <a:p>
            <a:r>
              <a:rPr lang="en-US" dirty="0"/>
              <a:t>https://</a:t>
            </a:r>
            <a:r>
              <a:rPr lang="en-US" dirty="0" err="1"/>
              <a:t>storage.googleapis.com</a:t>
            </a:r>
            <a:r>
              <a:rPr lang="en-US" dirty="0"/>
              <a:t>/</a:t>
            </a:r>
            <a:r>
              <a:rPr lang="en-US" dirty="0" err="1"/>
              <a:t>deepmind</a:t>
            </a:r>
            <a:r>
              <a:rPr lang="en-US" dirty="0"/>
              <a:t>-media/</a:t>
            </a:r>
            <a:r>
              <a:rPr lang="en-US" dirty="0" err="1"/>
              <a:t>gemini</a:t>
            </a:r>
            <a:r>
              <a:rPr lang="en-US" dirty="0"/>
              <a:t>/gemini_v1_5_report.pdf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3C5B9-37FA-DC43-90F5-35A262A93A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3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3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7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9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61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8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64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63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345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9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72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77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F82AC68D-0A16-F246-93A0-16D03A2F10BF}" type="datetimeFigureOut">
              <a:rPr lang="en-US" smtClean="0"/>
              <a:t>5/5/24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2FA8D23-8A6F-A341-A52F-6DE2C360A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6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B1F13C-A81E-7123-EC5E-63D6A8D67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11" y="1517650"/>
            <a:ext cx="4827989" cy="4819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65F6DA-3AA2-9563-8A9D-13BA89F1C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00" y="1517650"/>
            <a:ext cx="4786064" cy="4819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DE688F-733F-21AA-7B63-EED4F7A138ED}"/>
              </a:ext>
            </a:extLst>
          </p:cNvPr>
          <p:cNvSpPr txBox="1"/>
          <p:nvPr/>
        </p:nvSpPr>
        <p:spPr>
          <a:xfrm>
            <a:off x="2884514" y="207484"/>
            <a:ext cx="93074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0070C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PHOSPHATE INLINE" panose="02000506050000020004" pitchFamily="2" charset="77"/>
              </a:rPr>
              <a:t>Your Own </a:t>
            </a:r>
            <a:r>
              <a:rPr lang="en-US" sz="5000" b="1" dirty="0" err="1">
                <a:solidFill>
                  <a:srgbClr val="0070C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PHOSPHATE INLINE" panose="02000506050000020004" pitchFamily="2" charset="77"/>
              </a:rPr>
              <a:t>Funner</a:t>
            </a:r>
            <a:r>
              <a:rPr lang="en-US" sz="5000" b="1" dirty="0">
                <a:solidFill>
                  <a:srgbClr val="0070C0"/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Phosphate Inline" panose="02000506050000020004" pitchFamily="2" charset="77"/>
              </a:rPr>
              <a:t> Alexa!</a:t>
            </a:r>
            <a:endParaRPr lang="en-US" sz="5000" b="1" dirty="0">
              <a:solidFill>
                <a:srgbClr val="0070C0"/>
              </a:solidFill>
              <a:latin typeface="Yu Mincho" panose="02020400000000000000" pitchFamily="18" charset="-128"/>
              <a:ea typeface="Yu Mincho" panose="02020400000000000000" pitchFamily="18" charset="-128"/>
              <a:cs typeface="PHOSPHATE INLINE" panose="02000506050000020004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725C3-E67D-8AC4-9D2C-97BD84A90177}"/>
              </a:ext>
            </a:extLst>
          </p:cNvPr>
          <p:cNvSpPr/>
          <p:nvPr/>
        </p:nvSpPr>
        <p:spPr>
          <a:xfrm>
            <a:off x="5816600" y="1320800"/>
            <a:ext cx="381000" cy="50165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E4907E-E077-BC62-4F52-3BE8088D9F7F}"/>
              </a:ext>
            </a:extLst>
          </p:cNvPr>
          <p:cNvSpPr/>
          <p:nvPr/>
        </p:nvSpPr>
        <p:spPr>
          <a:xfrm rot="5400000">
            <a:off x="5795637" y="-3670377"/>
            <a:ext cx="381000" cy="999505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8A9B12-49D1-2AFF-62CE-8A2761EE2EA1}"/>
              </a:ext>
            </a:extLst>
          </p:cNvPr>
          <p:cNvSpPr/>
          <p:nvPr/>
        </p:nvSpPr>
        <p:spPr>
          <a:xfrm>
            <a:off x="649536" y="1136648"/>
            <a:ext cx="381000" cy="520065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3F11FB-A9FC-F27D-34DC-45AA32E031C5}"/>
              </a:ext>
            </a:extLst>
          </p:cNvPr>
          <p:cNvSpPr/>
          <p:nvPr/>
        </p:nvSpPr>
        <p:spPr>
          <a:xfrm rot="5400000">
            <a:off x="5626100" y="1354387"/>
            <a:ext cx="381000" cy="1033412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8EA6F1-6FC0-0FD8-82B2-38206844E19A}"/>
              </a:ext>
            </a:extLst>
          </p:cNvPr>
          <p:cNvSpPr/>
          <p:nvPr/>
        </p:nvSpPr>
        <p:spPr>
          <a:xfrm>
            <a:off x="10989325" y="1136648"/>
            <a:ext cx="381000" cy="557530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5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305F-A568-FFD1-B418-F9219E3C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F3811-F1BC-1869-B055-A873D5BA1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Raspberry Pi 5</a:t>
            </a:r>
          </a:p>
          <a:p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USB microphone</a:t>
            </a:r>
          </a:p>
          <a:p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Audio adapter/Speaker</a:t>
            </a:r>
          </a:p>
          <a:p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endParaRPr lang="en-US" dirty="0">
              <a:latin typeface="Yu Mincho" panose="02020400000000000000" pitchFamily="18" charset="-128"/>
              <a:ea typeface="Yu Mincho" panose="02020400000000000000" pitchFamily="18" charset="-128"/>
            </a:endParaRPr>
          </a:p>
          <a:p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Shoebox &amp; Decorations!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C6B50-B23C-E376-5C29-C8C52CB0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927" y="3655357"/>
            <a:ext cx="1239330" cy="1317880"/>
          </a:xfrm>
          <a:prstGeom prst="rect">
            <a:avLst/>
          </a:prstGeom>
        </p:spPr>
      </p:pic>
      <p:pic>
        <p:nvPicPr>
          <p:cNvPr id="1030" name="Picture 6" descr="Mini USB Microphone">
            <a:extLst>
              <a:ext uri="{FF2B5EF4-FFF2-40B4-BE49-F238E27FC236}">
                <a16:creationId xmlns:a16="http://schemas.microsoft.com/office/drawing/2014/main" id="{90D97F2F-DBDA-5420-A636-790245DFF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0583" y="2283440"/>
            <a:ext cx="1586319" cy="119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aspberry Pi 5/8GB">
            <a:extLst>
              <a:ext uri="{FF2B5EF4-FFF2-40B4-BE49-F238E27FC236}">
                <a16:creationId xmlns:a16="http://schemas.microsoft.com/office/drawing/2014/main" id="{39C3FEFD-A4B5-4CBD-98D3-0C54F52ED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9872" y="0"/>
            <a:ext cx="2283440" cy="228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839975-0D2A-62DA-5B5D-3BAB764283A2}"/>
              </a:ext>
            </a:extLst>
          </p:cNvPr>
          <p:cNvCxnSpPr>
            <a:cxnSpLocks/>
          </p:cNvCxnSpPr>
          <p:nvPr/>
        </p:nvCxnSpPr>
        <p:spPr>
          <a:xfrm flipV="1">
            <a:off x="4093698" y="1445741"/>
            <a:ext cx="3691059" cy="83769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0C88E6-745F-E4A9-55E1-B66E18516ADA}"/>
              </a:ext>
            </a:extLst>
          </p:cNvPr>
          <p:cNvCxnSpPr>
            <a:cxnSpLocks/>
          </p:cNvCxnSpPr>
          <p:nvPr/>
        </p:nvCxnSpPr>
        <p:spPr>
          <a:xfrm>
            <a:off x="4093698" y="2700997"/>
            <a:ext cx="3691059" cy="177727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FB546F6-D950-196D-F938-13EF40DD19B3}"/>
              </a:ext>
            </a:extLst>
          </p:cNvPr>
          <p:cNvCxnSpPr>
            <a:cxnSpLocks/>
          </p:cNvCxnSpPr>
          <p:nvPr/>
        </p:nvCxnSpPr>
        <p:spPr>
          <a:xfrm>
            <a:off x="4093698" y="3193366"/>
            <a:ext cx="4259470" cy="1120931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004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C7E13BD-5BE4-6723-B76A-9F28CFE14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AI &amp; Machine learning</a:t>
            </a:r>
          </a:p>
        </p:txBody>
      </p:sp>
      <p:sp>
        <p:nvSpPr>
          <p:cNvPr id="12" name="Magnetic Disk 11">
            <a:extLst>
              <a:ext uri="{FF2B5EF4-FFF2-40B4-BE49-F238E27FC236}">
                <a16:creationId xmlns:a16="http://schemas.microsoft.com/office/drawing/2014/main" id="{B6A27626-3EDF-D3C4-7920-D5478A1E5FEC}"/>
              </a:ext>
            </a:extLst>
          </p:cNvPr>
          <p:cNvSpPr/>
          <p:nvPr/>
        </p:nvSpPr>
        <p:spPr>
          <a:xfrm>
            <a:off x="273271" y="2291255"/>
            <a:ext cx="2827283" cy="2816772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Speech to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3AA7A-7180-5D1B-A2A3-8FBDF8E4ED7D}"/>
              </a:ext>
            </a:extLst>
          </p:cNvPr>
          <p:cNvSpPr txBox="1"/>
          <p:nvPr/>
        </p:nvSpPr>
        <p:spPr>
          <a:xfrm>
            <a:off x="1036147" y="2554014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Whisper</a:t>
            </a:r>
          </a:p>
        </p:txBody>
      </p:sp>
      <p:sp>
        <p:nvSpPr>
          <p:cNvPr id="14" name="Magnetic Disk 13">
            <a:extLst>
              <a:ext uri="{FF2B5EF4-FFF2-40B4-BE49-F238E27FC236}">
                <a16:creationId xmlns:a16="http://schemas.microsoft.com/office/drawing/2014/main" id="{951586B0-D9F5-B408-6E72-CEB9E47A9E05}"/>
              </a:ext>
            </a:extLst>
          </p:cNvPr>
          <p:cNvSpPr/>
          <p:nvPr/>
        </p:nvSpPr>
        <p:spPr>
          <a:xfrm>
            <a:off x="4506311" y="2291255"/>
            <a:ext cx="2827283" cy="2816772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Fun Animal Personality and Conversations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7D103-ADF2-FC2F-52FF-A5815FB0F6E5}"/>
              </a:ext>
            </a:extLst>
          </p:cNvPr>
          <p:cNvSpPr txBox="1"/>
          <p:nvPr/>
        </p:nvSpPr>
        <p:spPr>
          <a:xfrm>
            <a:off x="4784491" y="2554013"/>
            <a:ext cx="225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Google Gemini</a:t>
            </a:r>
          </a:p>
        </p:txBody>
      </p:sp>
      <p:sp>
        <p:nvSpPr>
          <p:cNvPr id="16" name="Magnetic Disk 15">
            <a:extLst>
              <a:ext uri="{FF2B5EF4-FFF2-40B4-BE49-F238E27FC236}">
                <a16:creationId xmlns:a16="http://schemas.microsoft.com/office/drawing/2014/main" id="{093B0319-E032-2515-C085-0E15D0899BF0}"/>
              </a:ext>
            </a:extLst>
          </p:cNvPr>
          <p:cNvSpPr/>
          <p:nvPr/>
        </p:nvSpPr>
        <p:spPr>
          <a:xfrm>
            <a:off x="8739352" y="2291255"/>
            <a:ext cx="2827283" cy="2816772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Yu Mincho" panose="02020400000000000000" pitchFamily="18" charset="-128"/>
                <a:ea typeface="Yu Mincho" panose="02020400000000000000" pitchFamily="18" charset="-128"/>
              </a:rPr>
              <a:t>Text to Speech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768A4-18F5-8382-4DF2-B40BA2C1E6A4}"/>
              </a:ext>
            </a:extLst>
          </p:cNvPr>
          <p:cNvSpPr txBox="1"/>
          <p:nvPr/>
        </p:nvSpPr>
        <p:spPr>
          <a:xfrm>
            <a:off x="9679145" y="2554012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 w="0"/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Mincho" panose="02020400000000000000" pitchFamily="18" charset="-128"/>
                <a:ea typeface="Yu Mincho" panose="02020400000000000000" pitchFamily="18" charset="-128"/>
              </a:rPr>
              <a:t>Piper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3A4EEF2-833D-F6CE-FD9D-4FE2C8657F65}"/>
              </a:ext>
            </a:extLst>
          </p:cNvPr>
          <p:cNvCxnSpPr>
            <a:cxnSpLocks/>
          </p:cNvCxnSpPr>
          <p:nvPr/>
        </p:nvCxnSpPr>
        <p:spPr>
          <a:xfrm>
            <a:off x="3367288" y="3715264"/>
            <a:ext cx="742257" cy="0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B884F1-39CD-81B4-4401-36B6B4586A28}"/>
              </a:ext>
            </a:extLst>
          </p:cNvPr>
          <p:cNvCxnSpPr>
            <a:cxnSpLocks/>
          </p:cNvCxnSpPr>
          <p:nvPr/>
        </p:nvCxnSpPr>
        <p:spPr>
          <a:xfrm>
            <a:off x="7608212" y="3715264"/>
            <a:ext cx="742257" cy="0"/>
          </a:xfrm>
          <a:prstGeom prst="straightConnector1">
            <a:avLst/>
          </a:prstGeom>
          <a:ln w="5080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rved Right Arrow 24">
            <a:extLst>
              <a:ext uri="{FF2B5EF4-FFF2-40B4-BE49-F238E27FC236}">
                <a16:creationId xmlns:a16="http://schemas.microsoft.com/office/drawing/2014/main" id="{5B7AB2BD-4A17-C99D-1E3B-B7ADC4D66E9B}"/>
              </a:ext>
            </a:extLst>
          </p:cNvPr>
          <p:cNvSpPr/>
          <p:nvPr/>
        </p:nvSpPr>
        <p:spPr>
          <a:xfrm rot="5400000">
            <a:off x="5691423" y="4316350"/>
            <a:ext cx="369333" cy="64301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sp>
        <p:nvSpPr>
          <p:cNvPr id="26" name="Curved Right Arrow 25">
            <a:extLst>
              <a:ext uri="{FF2B5EF4-FFF2-40B4-BE49-F238E27FC236}">
                <a16:creationId xmlns:a16="http://schemas.microsoft.com/office/drawing/2014/main" id="{DC517F7F-ED92-1E64-5420-39A19CFECAF4}"/>
              </a:ext>
            </a:extLst>
          </p:cNvPr>
          <p:cNvSpPr/>
          <p:nvPr/>
        </p:nvSpPr>
        <p:spPr>
          <a:xfrm rot="15906513">
            <a:off x="5744099" y="4725884"/>
            <a:ext cx="369333" cy="643016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Yu Mincho" panose="02020400000000000000" pitchFamily="18" charset="-128"/>
              <a:ea typeface="Yu Mincho" panose="02020400000000000000" pitchFamily="18" charset="-128"/>
            </a:endParaRPr>
          </a:p>
        </p:txBody>
      </p:sp>
      <p:pic>
        <p:nvPicPr>
          <p:cNvPr id="1026" name="Picture 2" descr="Royalty-Free photo: Selective focus of a dynamic microphone with stand |  PickPik">
            <a:extLst>
              <a:ext uri="{FF2B5EF4-FFF2-40B4-BE49-F238E27FC236}">
                <a16:creationId xmlns:a16="http://schemas.microsoft.com/office/drawing/2014/main" id="{302649FB-E759-FC09-8480-127EA9C55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862" y="5305306"/>
            <a:ext cx="2167538" cy="144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eakers wood loudspeaker electronics. AI | Premium Photo Illustration -  rawpixel">
            <a:extLst>
              <a:ext uri="{FF2B5EF4-FFF2-40B4-BE49-F238E27FC236}">
                <a16:creationId xmlns:a16="http://schemas.microsoft.com/office/drawing/2014/main" id="{EDD02680-32B1-9B01-3340-4A1208CBE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0534" y="5108027"/>
            <a:ext cx="1680037" cy="168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70FF383-7202-53F8-BD03-BA5A0D007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4621" y="5285718"/>
            <a:ext cx="1482758" cy="147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85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34E8-360E-5503-E229-A18DA80C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93033"/>
            <a:ext cx="10058400" cy="1609344"/>
          </a:xfrm>
        </p:spPr>
        <p:txBody>
          <a:bodyPr/>
          <a:lstStyle/>
          <a:p>
            <a:r>
              <a:rPr lang="en-US" dirty="0"/>
              <a:t>Whisper (speech to text)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90723-7289-00EA-F195-2270A125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60699"/>
            <a:ext cx="10058400" cy="4050792"/>
          </a:xfrm>
        </p:spPr>
        <p:txBody>
          <a:bodyPr/>
          <a:lstStyle/>
          <a:p>
            <a:r>
              <a:rPr lang="en-US" dirty="0"/>
              <a:t>Convert speech to text</a:t>
            </a:r>
          </a:p>
          <a:p>
            <a:r>
              <a:rPr lang="en-US" dirty="0"/>
              <a:t>Published by </a:t>
            </a:r>
            <a:r>
              <a:rPr lang="en-US" dirty="0" err="1"/>
              <a:t>OpenAI</a:t>
            </a:r>
            <a:r>
              <a:rPr lang="en-US" dirty="0"/>
              <a:t> and available open source</a:t>
            </a:r>
          </a:p>
          <a:p>
            <a:r>
              <a:rPr lang="en-US" dirty="0"/>
              <a:t>&gt; 77 years worth of voice recordings and transcription pairs</a:t>
            </a:r>
          </a:p>
          <a:p>
            <a:r>
              <a:rPr lang="en-US" dirty="0"/>
              <a:t>Can also do Any-to-English translation</a:t>
            </a:r>
          </a:p>
          <a:p>
            <a:r>
              <a:rPr lang="en-US" dirty="0"/>
              <a:t>‘command’ program to listen for wake word (“</a:t>
            </a:r>
            <a:r>
              <a:rPr lang="en-US" sz="2400" i="1" dirty="0">
                <a:solidFill>
                  <a:srgbClr val="00B050"/>
                </a:solidFill>
              </a:rPr>
              <a:t>Hi Charlie!</a:t>
            </a:r>
            <a:r>
              <a:rPr lang="en-US" dirty="0"/>
              <a:t>”)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9457D-1EB0-953A-C17E-B4F864E1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00" y="4382433"/>
            <a:ext cx="7772400" cy="2182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F3D881-AD09-D8CB-64D3-D8BDD6339C40}"/>
              </a:ext>
            </a:extLst>
          </p:cNvPr>
          <p:cNvSpPr txBox="1"/>
          <p:nvPr/>
        </p:nvSpPr>
        <p:spPr>
          <a:xfrm>
            <a:off x="4622800" y="4083304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In-Silico Brain Sizes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0FE5E7-E8BF-6A30-79E2-5B4E52C6FA36}"/>
              </a:ext>
            </a:extLst>
          </p:cNvPr>
          <p:cNvCxnSpPr>
            <a:cxnSpLocks/>
          </p:cNvCxnSpPr>
          <p:nvPr/>
        </p:nvCxnSpPr>
        <p:spPr>
          <a:xfrm>
            <a:off x="800100" y="5308600"/>
            <a:ext cx="1422400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93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C7E13BD-5BE4-6723-B76A-9F28CFE1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086352" y="713232"/>
            <a:ext cx="10058400" cy="1609344"/>
          </a:xfrm>
        </p:spPr>
        <p:txBody>
          <a:bodyPr/>
          <a:lstStyle/>
          <a:p>
            <a:r>
              <a:rPr lang="en-US" dirty="0"/>
              <a:t>Whisper (speech to text)</a:t>
            </a:r>
          </a:p>
        </p:txBody>
      </p:sp>
      <p:pic>
        <p:nvPicPr>
          <p:cNvPr id="1026" name="Picture 2" descr="Approach">
            <a:extLst>
              <a:ext uri="{FF2B5EF4-FFF2-40B4-BE49-F238E27FC236}">
                <a16:creationId xmlns:a16="http://schemas.microsoft.com/office/drawing/2014/main" id="{E7F39697-4686-B547-2D5A-AF3BB4821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0589" y="74644"/>
            <a:ext cx="8853324" cy="670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66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34E8-360E-5503-E229-A18DA80C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93033"/>
            <a:ext cx="10058400" cy="1609344"/>
          </a:xfrm>
        </p:spPr>
        <p:txBody>
          <a:bodyPr/>
          <a:lstStyle/>
          <a:p>
            <a:r>
              <a:rPr lang="en-US" dirty="0"/>
              <a:t>Piper (text to speech)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90723-7289-00EA-F195-2270A125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60699"/>
            <a:ext cx="10058400" cy="4050792"/>
          </a:xfrm>
        </p:spPr>
        <p:txBody>
          <a:bodyPr/>
          <a:lstStyle/>
          <a:p>
            <a:r>
              <a:rPr lang="en-US" dirty="0"/>
              <a:t>Convert text to speech</a:t>
            </a:r>
          </a:p>
          <a:p>
            <a:r>
              <a:rPr lang="en-US" dirty="0"/>
              <a:t>Developed and open sourced by </a:t>
            </a:r>
            <a:r>
              <a:rPr lang="en-US" dirty="0" err="1"/>
              <a:t>Nabu</a:t>
            </a:r>
            <a:r>
              <a:rPr lang="en-US" dirty="0"/>
              <a:t> Casa (home assistant)</a:t>
            </a:r>
          </a:p>
          <a:p>
            <a:r>
              <a:rPr lang="en-US" dirty="0"/>
              <a:t>Optimized for Raspberry Pi 4</a:t>
            </a:r>
          </a:p>
          <a:p>
            <a:r>
              <a:rPr lang="en-US" dirty="0"/>
              <a:t>Generates speech faster than you can play it</a:t>
            </a:r>
          </a:p>
          <a:p>
            <a:r>
              <a:rPr lang="en-US" dirty="0"/>
              <a:t>Voices trained with VITS (Conditional Variational Autoencoder with Adversarial Learning for End-to-End Text-to-Speech)</a:t>
            </a:r>
          </a:p>
          <a:p>
            <a:r>
              <a:rPr lang="en-US" dirty="0"/>
              <a:t>Even train your </a:t>
            </a:r>
            <a:r>
              <a:rPr lang="en-US" b="1" i="1" dirty="0">
                <a:solidFill>
                  <a:srgbClr val="00B050"/>
                </a:solidFill>
              </a:rPr>
              <a:t>own</a:t>
            </a:r>
            <a:r>
              <a:rPr lang="en-US" dirty="0"/>
              <a:t> voice!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7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C7E13BD-5BE4-6723-B76A-9F28CFE1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086352" y="712978"/>
            <a:ext cx="10058400" cy="1609344"/>
          </a:xfrm>
        </p:spPr>
        <p:txBody>
          <a:bodyPr/>
          <a:lstStyle/>
          <a:p>
            <a:r>
              <a:rPr lang="en-US" dirty="0"/>
              <a:t>piper (text to speech)</a:t>
            </a:r>
          </a:p>
        </p:txBody>
      </p:sp>
      <p:pic>
        <p:nvPicPr>
          <p:cNvPr id="2" name="Picture 2" descr="VITS at training">
            <a:extLst>
              <a:ext uri="{FF2B5EF4-FFF2-40B4-BE49-F238E27FC236}">
                <a16:creationId xmlns:a16="http://schemas.microsoft.com/office/drawing/2014/main" id="{8C11A7D9-8A99-5EC1-5105-5D7C6CE9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1850" y="311150"/>
            <a:ext cx="8776415" cy="62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054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634E8-360E-5503-E229-A18DA80C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93033"/>
            <a:ext cx="10058400" cy="1609344"/>
          </a:xfrm>
        </p:spPr>
        <p:txBody>
          <a:bodyPr/>
          <a:lstStyle/>
          <a:p>
            <a:r>
              <a:rPr lang="en-US" dirty="0"/>
              <a:t>Gemini (for conversation)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90723-7289-00EA-F195-2270A1256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660699"/>
            <a:ext cx="10058400" cy="4050792"/>
          </a:xfrm>
        </p:spPr>
        <p:txBody>
          <a:bodyPr/>
          <a:lstStyle/>
          <a:p>
            <a:r>
              <a:rPr lang="en-US" dirty="0"/>
              <a:t>Used to make our assistant conversational</a:t>
            </a:r>
          </a:p>
          <a:p>
            <a:r>
              <a:rPr lang="en-US" dirty="0"/>
              <a:t>Accessible via remote API</a:t>
            </a:r>
          </a:p>
          <a:p>
            <a:r>
              <a:rPr lang="en-US" dirty="0"/>
              <a:t>Developed by Google</a:t>
            </a:r>
          </a:p>
          <a:p>
            <a:r>
              <a:rPr lang="en-US" dirty="0"/>
              <a:t>Built on transformer decoders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67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C7E13BD-5BE4-6723-B76A-9F28CFE1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086352" y="1024128"/>
            <a:ext cx="10058400" cy="1609344"/>
          </a:xfrm>
        </p:spPr>
        <p:txBody>
          <a:bodyPr/>
          <a:lstStyle/>
          <a:p>
            <a:r>
              <a:rPr lang="en-US" dirty="0"/>
              <a:t>Gemini (for conversation)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05E87-7CF7-580B-EBC3-022CD241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3823733"/>
            <a:ext cx="6705600" cy="2899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C3B82-557F-B56A-98EE-E1843576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135112"/>
            <a:ext cx="7772400" cy="30178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B305C4-7F68-BC03-E3B8-2229F3CE059B}"/>
              </a:ext>
            </a:extLst>
          </p:cNvPr>
          <p:cNvCxnSpPr>
            <a:cxnSpLocks/>
          </p:cNvCxnSpPr>
          <p:nvPr/>
        </p:nvCxnSpPr>
        <p:spPr>
          <a:xfrm>
            <a:off x="1879600" y="5003800"/>
            <a:ext cx="1422400" cy="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064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C7E13BD-5BE4-6723-B76A-9F28CFE1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086352" y="1024128"/>
            <a:ext cx="10058400" cy="1609344"/>
          </a:xfrm>
        </p:spPr>
        <p:txBody>
          <a:bodyPr/>
          <a:lstStyle/>
          <a:p>
            <a:r>
              <a:rPr lang="en-US" dirty="0"/>
              <a:t>Gemini (for conversation)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45545E-4279-2F6E-4CEF-0A87A894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499" y="280951"/>
            <a:ext cx="8226109" cy="64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57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C7E13BD-5BE4-6723-B76A-9F28CFE1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086352" y="1024128"/>
            <a:ext cx="10058400" cy="1609344"/>
          </a:xfrm>
        </p:spPr>
        <p:txBody>
          <a:bodyPr/>
          <a:lstStyle/>
          <a:p>
            <a:r>
              <a:rPr lang="en-US" dirty="0"/>
              <a:t>Gemini (for conversation)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3F074-5551-065F-5D17-6F3696F4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687" y="0"/>
            <a:ext cx="713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Red megaphone">
            <a:extLst>
              <a:ext uri="{FF2B5EF4-FFF2-40B4-BE49-F238E27FC236}">
                <a16:creationId xmlns:a16="http://schemas.microsoft.com/office/drawing/2014/main" id="{7A23B780-B9FE-555C-D736-D1CD2BFC94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59412" y="2434538"/>
            <a:ext cx="466561" cy="466561"/>
          </a:xfrm>
          <a:prstGeom prst="rect">
            <a:avLst/>
          </a:prstGeom>
        </p:spPr>
      </p:pic>
      <p:pic>
        <p:nvPicPr>
          <p:cNvPr id="29" name="Picture 28" descr="Red megaphone">
            <a:extLst>
              <a:ext uri="{FF2B5EF4-FFF2-40B4-BE49-F238E27FC236}">
                <a16:creationId xmlns:a16="http://schemas.microsoft.com/office/drawing/2014/main" id="{7CECA722-719E-3723-C3E5-58DBFD93A6A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16257" y="4548017"/>
            <a:ext cx="466561" cy="466561"/>
          </a:xfrm>
          <a:prstGeom prst="rect">
            <a:avLst/>
          </a:prstGeom>
        </p:spPr>
      </p:pic>
      <p:pic>
        <p:nvPicPr>
          <p:cNvPr id="27" name="Picture 26" descr="Red megaphone">
            <a:extLst>
              <a:ext uri="{FF2B5EF4-FFF2-40B4-BE49-F238E27FC236}">
                <a16:creationId xmlns:a16="http://schemas.microsoft.com/office/drawing/2014/main" id="{DB520641-9D28-A25A-1A71-AD05760CD3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1793" y="4588174"/>
            <a:ext cx="466561" cy="466561"/>
          </a:xfrm>
          <a:prstGeom prst="rect">
            <a:avLst/>
          </a:prstGeom>
        </p:spPr>
      </p:pic>
      <p:pic>
        <p:nvPicPr>
          <p:cNvPr id="26" name="Picture 25" descr="Red megaphone">
            <a:extLst>
              <a:ext uri="{FF2B5EF4-FFF2-40B4-BE49-F238E27FC236}">
                <a16:creationId xmlns:a16="http://schemas.microsoft.com/office/drawing/2014/main" id="{583DE0E1-E889-5824-B378-1FC8C54F4B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1793" y="2605819"/>
            <a:ext cx="466561" cy="466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05B75A-4FBA-7ECD-38AE-871860102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74" r="3333" b="11296"/>
          <a:stretch/>
        </p:blipFill>
        <p:spPr>
          <a:xfrm>
            <a:off x="3629799" y="1639619"/>
            <a:ext cx="4615014" cy="4432300"/>
          </a:xfrm>
          <a:prstGeom prst="rect">
            <a:avLst/>
          </a:prstGeom>
        </p:spPr>
      </p:pic>
      <p:pic>
        <p:nvPicPr>
          <p:cNvPr id="5" name="Picture 4" descr="Snail on a leaf">
            <a:extLst>
              <a:ext uri="{FF2B5EF4-FFF2-40B4-BE49-F238E27FC236}">
                <a16:creationId xmlns:a16="http://schemas.microsoft.com/office/drawing/2014/main" id="{BD4586C0-45D9-C588-00D6-E060B13DE6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274" t="55246" r="42537" b="22848"/>
          <a:stretch/>
        </p:blipFill>
        <p:spPr>
          <a:xfrm>
            <a:off x="8725973" y="1897634"/>
            <a:ext cx="1812318" cy="1634640"/>
          </a:xfrm>
          <a:prstGeom prst="rect">
            <a:avLst/>
          </a:prstGeom>
        </p:spPr>
      </p:pic>
      <p:pic>
        <p:nvPicPr>
          <p:cNvPr id="11" name="Picture 10" descr="Tree frog">
            <a:extLst>
              <a:ext uri="{FF2B5EF4-FFF2-40B4-BE49-F238E27FC236}">
                <a16:creationId xmlns:a16="http://schemas.microsoft.com/office/drawing/2014/main" id="{CED2B7F5-E60E-9896-AAE5-DBFD8EE320B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94" y="2156815"/>
            <a:ext cx="2480383" cy="1653185"/>
          </a:xfrm>
          <a:prstGeom prst="rect">
            <a:avLst/>
          </a:prstGeom>
        </p:spPr>
      </p:pic>
      <p:pic>
        <p:nvPicPr>
          <p:cNvPr id="13" name="Picture 12" descr="Greyhound dog">
            <a:extLst>
              <a:ext uri="{FF2B5EF4-FFF2-40B4-BE49-F238E27FC236}">
                <a16:creationId xmlns:a16="http://schemas.microsoft.com/office/drawing/2014/main" id="{2B6207C6-0872-9CDA-3E25-700236FC526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3016" y="1905407"/>
            <a:ext cx="1089649" cy="1634640"/>
          </a:xfrm>
          <a:prstGeom prst="rect">
            <a:avLst/>
          </a:prstGeom>
        </p:spPr>
      </p:pic>
      <p:pic>
        <p:nvPicPr>
          <p:cNvPr id="15" name="Picture 14" descr="Goldfish in a fish bowl">
            <a:extLst>
              <a:ext uri="{FF2B5EF4-FFF2-40B4-BE49-F238E27FC236}">
                <a16:creationId xmlns:a16="http://schemas.microsoft.com/office/drawing/2014/main" id="{99651475-A0A3-347B-7685-48F344FAEE4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42" y="3949267"/>
            <a:ext cx="2879097" cy="2303278"/>
          </a:xfrm>
          <a:prstGeom prst="rect">
            <a:avLst/>
          </a:prstGeom>
        </p:spPr>
      </p:pic>
      <p:pic>
        <p:nvPicPr>
          <p:cNvPr id="19" name="Picture 18" descr="Cropped hand of person inserting portafilter with ground coffee into espresso machine">
            <a:extLst>
              <a:ext uri="{FF2B5EF4-FFF2-40B4-BE49-F238E27FC236}">
                <a16:creationId xmlns:a16="http://schemas.microsoft.com/office/drawing/2014/main" id="{16D89FD5-D927-4EF8-08A0-C3AD6067584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3153" y="4135273"/>
            <a:ext cx="2913750" cy="1942026"/>
          </a:xfrm>
          <a:prstGeom prst="rect">
            <a:avLst/>
          </a:prstGeom>
        </p:spPr>
      </p:pic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AA8289B1-B899-3ECE-F5AB-55B16C7180ED}"/>
              </a:ext>
            </a:extLst>
          </p:cNvPr>
          <p:cNvSpPr/>
          <p:nvPr/>
        </p:nvSpPr>
        <p:spPr>
          <a:xfrm>
            <a:off x="2675537" y="2908733"/>
            <a:ext cx="887440" cy="421946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4AFAA8E6-8F5C-AF27-1C10-9AFC8C3D2BA0}"/>
              </a:ext>
            </a:extLst>
          </p:cNvPr>
          <p:cNvSpPr/>
          <p:nvPr/>
        </p:nvSpPr>
        <p:spPr>
          <a:xfrm>
            <a:off x="2685896" y="4846473"/>
            <a:ext cx="887440" cy="421946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CE89B285-EF91-57C2-E361-0B8FD7F4E082}"/>
              </a:ext>
            </a:extLst>
          </p:cNvPr>
          <p:cNvSpPr/>
          <p:nvPr/>
        </p:nvSpPr>
        <p:spPr>
          <a:xfrm rot="7044983">
            <a:off x="8105818" y="2772433"/>
            <a:ext cx="887440" cy="421946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191CE092-5C2A-E177-5F25-CC71AF6033CF}"/>
              </a:ext>
            </a:extLst>
          </p:cNvPr>
          <p:cNvSpPr/>
          <p:nvPr/>
        </p:nvSpPr>
        <p:spPr>
          <a:xfrm rot="7044983">
            <a:off x="8168356" y="4846472"/>
            <a:ext cx="887440" cy="421946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1314C-B62C-EF9A-2F94-B38ADC3774AB}"/>
              </a:ext>
            </a:extLst>
          </p:cNvPr>
          <p:cNvSpPr txBox="1"/>
          <p:nvPr/>
        </p:nvSpPr>
        <p:spPr>
          <a:xfrm>
            <a:off x="2413000" y="100905"/>
            <a:ext cx="962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latin typeface="Kingthings Spirogyra" panose="02000000000000000000" pitchFamily="2" charset="0"/>
                <a:ea typeface="Yu Mincho" panose="02020400000000000000" pitchFamily="18" charset="-128"/>
                <a:cs typeface="Phosphate Inline" panose="02000506050000020004" pitchFamily="2" charset="77"/>
              </a:rPr>
              <a:t>Your Own </a:t>
            </a:r>
            <a:r>
              <a:rPr lang="en-US" sz="5400" dirty="0" err="1">
                <a:solidFill>
                  <a:srgbClr val="0070C0"/>
                </a:solidFill>
                <a:latin typeface="Kingthings Spirogyra" panose="02000000000000000000" pitchFamily="2" charset="0"/>
                <a:ea typeface="Yu Mincho" panose="02020400000000000000" pitchFamily="18" charset="-128"/>
                <a:cs typeface="Phosphate Inline" panose="02000506050000020004" pitchFamily="2" charset="77"/>
              </a:rPr>
              <a:t>Funner</a:t>
            </a:r>
            <a:r>
              <a:rPr lang="en-US" sz="5400" dirty="0">
                <a:solidFill>
                  <a:srgbClr val="0070C0"/>
                </a:solidFill>
                <a:latin typeface="Kingthings Spirogyra" panose="02000000000000000000" pitchFamily="2" charset="0"/>
                <a:ea typeface="Yu Mincho" panose="02020400000000000000" pitchFamily="18" charset="-128"/>
                <a:cs typeface="Phosphate Inline" panose="02000506050000020004" pitchFamily="2" charset="77"/>
              </a:rPr>
              <a:t> Alexa!</a:t>
            </a:r>
          </a:p>
        </p:txBody>
      </p:sp>
    </p:spTree>
    <p:extLst>
      <p:ext uri="{BB962C8B-B14F-4D97-AF65-F5344CB8AC3E}">
        <p14:creationId xmlns:p14="http://schemas.microsoft.com/office/powerpoint/2010/main" val="3916576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C7E13BD-5BE4-6723-B76A-9F28CFE1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492752" y="1024128"/>
            <a:ext cx="10058400" cy="1609344"/>
          </a:xfrm>
        </p:spPr>
        <p:txBody>
          <a:bodyPr/>
          <a:lstStyle/>
          <a:p>
            <a:r>
              <a:rPr lang="en-US" dirty="0"/>
              <a:t>Gemini (for conversation)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41D0F-574A-C919-8BD4-EDBB27C9D3D4}"/>
              </a:ext>
            </a:extLst>
          </p:cNvPr>
          <p:cNvSpPr txBox="1"/>
          <p:nvPr/>
        </p:nvSpPr>
        <p:spPr>
          <a:xfrm>
            <a:off x="1160779" y="374317"/>
            <a:ext cx="1103122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LLM: received: [parts {</a:t>
            </a:r>
          </a:p>
          <a:p>
            <a:r>
              <a:rPr lang="en-US" dirty="0"/>
              <a:t>  text: "</a:t>
            </a:r>
            <a:r>
              <a:rPr lang="en-US" dirty="0">
                <a:highlight>
                  <a:srgbClr val="808000"/>
                </a:highlight>
              </a:rPr>
              <a:t>Please keep all your responses less than 20 seconds long. </a:t>
            </a:r>
            <a:r>
              <a:rPr lang="en-US" dirty="0">
                <a:highlight>
                  <a:srgbClr val="00FF00"/>
                </a:highlight>
              </a:rPr>
              <a:t>Pretend you are a beta fish that likes to swim around and loves to eat shrimp pellets.   When possible, tell a joke or a fact about fish before or after you answer the question</a:t>
            </a:r>
            <a:r>
              <a:rPr lang="en-US" dirty="0"/>
              <a:t>.” } role: "user", </a:t>
            </a:r>
          </a:p>
          <a:p>
            <a:r>
              <a:rPr lang="en-US" dirty="0"/>
              <a:t>parts {</a:t>
            </a:r>
          </a:p>
          <a:p>
            <a:r>
              <a:rPr lang="en-US" dirty="0"/>
              <a:t>  text: "</a:t>
            </a:r>
            <a:r>
              <a:rPr lang="en-US" dirty="0">
                <a:highlight>
                  <a:srgbClr val="00FFFF"/>
                </a:highlight>
              </a:rPr>
              <a:t>ok</a:t>
            </a:r>
            <a:r>
              <a:rPr lang="en-US" dirty="0"/>
              <a:t>” } role: "model", </a:t>
            </a:r>
          </a:p>
          <a:p>
            <a:r>
              <a:rPr lang="en-US" dirty="0"/>
              <a:t>parts {</a:t>
            </a:r>
          </a:p>
          <a:p>
            <a:r>
              <a:rPr lang="en-US" dirty="0"/>
              <a:t>  text: "</a:t>
            </a:r>
            <a:r>
              <a:rPr lang="en-US" dirty="0">
                <a:highlight>
                  <a:srgbClr val="00FF00"/>
                </a:highlight>
              </a:rPr>
              <a:t>Introduce yourself very quickly please.  Then ask how you can help etc.</a:t>
            </a:r>
            <a:r>
              <a:rPr lang="en-US" dirty="0"/>
              <a:t>” } role: "user", </a:t>
            </a:r>
          </a:p>
          <a:p>
            <a:r>
              <a:rPr lang="en-US" dirty="0"/>
              <a:t>parts {</a:t>
            </a:r>
          </a:p>
          <a:p>
            <a:r>
              <a:rPr lang="en-US" dirty="0"/>
              <a:t>  text: "</a:t>
            </a:r>
            <a:r>
              <a:rPr lang="en-US" dirty="0">
                <a:highlight>
                  <a:srgbClr val="00FFFF"/>
                </a:highlight>
              </a:rPr>
              <a:t>Hi, I’m Bubbles, a beta fish who eats shrimp pellets. How can I help you today?  Did you know that the average lifespan of a beta fish is 2-5 years?</a:t>
            </a:r>
            <a:r>
              <a:rPr lang="en-US" dirty="0"/>
              <a:t>” } role: "model", </a:t>
            </a:r>
          </a:p>
          <a:p>
            <a:r>
              <a:rPr lang="en-US" dirty="0"/>
              <a:t>parts {</a:t>
            </a:r>
          </a:p>
          <a:p>
            <a:r>
              <a:rPr lang="en-US" dirty="0"/>
              <a:t>  text: "</a:t>
            </a:r>
            <a:r>
              <a:rPr lang="en-US" dirty="0">
                <a:highlight>
                  <a:srgbClr val="00FF00"/>
                </a:highlight>
              </a:rPr>
              <a:t>sing a song about a beta fish</a:t>
            </a:r>
            <a:r>
              <a:rPr lang="en-US" dirty="0"/>
              <a:t>” } role: "user", </a:t>
            </a:r>
          </a:p>
          <a:p>
            <a:r>
              <a:rPr lang="en-US" dirty="0"/>
              <a:t>parts {</a:t>
            </a:r>
          </a:p>
          <a:p>
            <a:r>
              <a:rPr lang="en-US" dirty="0"/>
              <a:t>  text: </a:t>
            </a:r>
            <a:r>
              <a:rPr lang="en-US" dirty="0">
                <a:highlight>
                  <a:srgbClr val="00FFFF"/>
                </a:highlight>
              </a:rPr>
              <a:t>"(Tune: Twinkle, Twinkle, Little Star) Beta fish, beta fish, bright and bold, swimming round your tank, a story to be </a:t>
            </a:r>
            <a:r>
              <a:rPr lang="en-US" dirty="0" err="1">
                <a:highlight>
                  <a:srgbClr val="00FFFF"/>
                </a:highlight>
              </a:rPr>
              <a:t>told.With</a:t>
            </a:r>
            <a:r>
              <a:rPr lang="en-US" dirty="0">
                <a:highlight>
                  <a:srgbClr val="00FFFF"/>
                </a:highlight>
              </a:rPr>
              <a:t> your flowing fins and vibrant </a:t>
            </a:r>
            <a:r>
              <a:rPr lang="en-US" dirty="0" err="1">
                <a:highlight>
                  <a:srgbClr val="00FFFF"/>
                </a:highlight>
              </a:rPr>
              <a:t>hue,you’re</a:t>
            </a:r>
            <a:r>
              <a:rPr lang="en-US" dirty="0">
                <a:highlight>
                  <a:srgbClr val="00FFFF"/>
                </a:highlight>
              </a:rPr>
              <a:t> a joy to watch, it’s plain to view. (Chorus) Beta fish, beta fish, swimming free, in your watery home, happy as can </a:t>
            </a:r>
            <a:r>
              <a:rPr lang="en-US" dirty="0" err="1">
                <a:highlight>
                  <a:srgbClr val="00FFFF"/>
                </a:highlight>
              </a:rPr>
              <a:t>be.You</a:t>
            </a:r>
            <a:r>
              <a:rPr lang="en-US" dirty="0">
                <a:highlight>
                  <a:srgbClr val="00FFFF"/>
                </a:highlight>
              </a:rPr>
              <a:t> chase your food and flare your gills, a tiny creature with a lot of thrills.  You may be small, but you’re full of might, with a fiery spirit, shining bright.  You’re a symbol of strength and beauty too, a reminder that even the smallest can do. (Chorus) Beta fish, beta fish, swimming free, in your watery home, happy as can be. You chase your food and flare your gills, a tiny creature with a lot of thrills. So here’s to you, beta fish, small but grand, may your life be filled with joy and sand. Swim on, little one, and never fear, you’re a special creature, always dear.</a:t>
            </a:r>
            <a:r>
              <a:rPr lang="en-US" dirty="0"/>
              <a:t>” } role: "model” ]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4C6AB77-BF74-15B2-DEFC-3D849DC6B1EE}"/>
              </a:ext>
            </a:extLst>
          </p:cNvPr>
          <p:cNvSpPr/>
          <p:nvPr/>
        </p:nvSpPr>
        <p:spPr>
          <a:xfrm>
            <a:off x="1160778" y="234617"/>
            <a:ext cx="11031221" cy="1302083"/>
          </a:xfrm>
          <a:prstGeom prst="frame">
            <a:avLst>
              <a:gd name="adj1" fmla="val 2364"/>
            </a:avLst>
          </a:prstGeom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8A421F-2579-EA81-638C-E5EA54382D00}"/>
              </a:ext>
            </a:extLst>
          </p:cNvPr>
          <p:cNvCxnSpPr>
            <a:cxnSpLocks/>
          </p:cNvCxnSpPr>
          <p:nvPr/>
        </p:nvCxnSpPr>
        <p:spPr>
          <a:xfrm flipH="1" flipV="1">
            <a:off x="9588500" y="1650999"/>
            <a:ext cx="723900" cy="30423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01BF030-588C-B41B-AF93-143D910BE9D0}"/>
              </a:ext>
            </a:extLst>
          </p:cNvPr>
          <p:cNvSpPr txBox="1"/>
          <p:nvPr/>
        </p:nvSpPr>
        <p:spPr>
          <a:xfrm>
            <a:off x="10312400" y="1716704"/>
            <a:ext cx="19939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highlight>
                  <a:srgbClr val="C0C0C0"/>
                </a:highlight>
              </a:rPr>
              <a:t>Personality!</a:t>
            </a:r>
          </a:p>
        </p:txBody>
      </p:sp>
    </p:spTree>
    <p:extLst>
      <p:ext uri="{BB962C8B-B14F-4D97-AF65-F5344CB8AC3E}">
        <p14:creationId xmlns:p14="http://schemas.microsoft.com/office/powerpoint/2010/main" val="2393398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Red megaphone">
            <a:extLst>
              <a:ext uri="{FF2B5EF4-FFF2-40B4-BE49-F238E27FC236}">
                <a16:creationId xmlns:a16="http://schemas.microsoft.com/office/drawing/2014/main" id="{7A23B780-B9FE-555C-D736-D1CD2BFC94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259412" y="2434538"/>
            <a:ext cx="466561" cy="466561"/>
          </a:xfrm>
          <a:prstGeom prst="rect">
            <a:avLst/>
          </a:prstGeom>
        </p:spPr>
      </p:pic>
      <p:pic>
        <p:nvPicPr>
          <p:cNvPr id="29" name="Picture 28" descr="Red megaphone">
            <a:extLst>
              <a:ext uri="{FF2B5EF4-FFF2-40B4-BE49-F238E27FC236}">
                <a16:creationId xmlns:a16="http://schemas.microsoft.com/office/drawing/2014/main" id="{7CECA722-719E-3723-C3E5-58DBFD93A6A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16257" y="4548017"/>
            <a:ext cx="466561" cy="466561"/>
          </a:xfrm>
          <a:prstGeom prst="rect">
            <a:avLst/>
          </a:prstGeom>
        </p:spPr>
      </p:pic>
      <p:pic>
        <p:nvPicPr>
          <p:cNvPr id="27" name="Picture 26" descr="Red megaphone">
            <a:extLst>
              <a:ext uri="{FF2B5EF4-FFF2-40B4-BE49-F238E27FC236}">
                <a16:creationId xmlns:a16="http://schemas.microsoft.com/office/drawing/2014/main" id="{DB520641-9D28-A25A-1A71-AD05760CD3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1793" y="4588174"/>
            <a:ext cx="466561" cy="466561"/>
          </a:xfrm>
          <a:prstGeom prst="rect">
            <a:avLst/>
          </a:prstGeom>
        </p:spPr>
      </p:pic>
      <p:pic>
        <p:nvPicPr>
          <p:cNvPr id="26" name="Picture 25" descr="Red megaphone">
            <a:extLst>
              <a:ext uri="{FF2B5EF4-FFF2-40B4-BE49-F238E27FC236}">
                <a16:creationId xmlns:a16="http://schemas.microsoft.com/office/drawing/2014/main" id="{583DE0E1-E889-5824-B378-1FC8C54F4B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1793" y="2605819"/>
            <a:ext cx="466561" cy="4665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05B75A-4FBA-7ECD-38AE-871860102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74" r="3333" b="11296"/>
          <a:stretch/>
        </p:blipFill>
        <p:spPr>
          <a:xfrm>
            <a:off x="3629799" y="1639619"/>
            <a:ext cx="4615014" cy="4432300"/>
          </a:xfrm>
          <a:prstGeom prst="rect">
            <a:avLst/>
          </a:prstGeom>
        </p:spPr>
      </p:pic>
      <p:pic>
        <p:nvPicPr>
          <p:cNvPr id="5" name="Picture 4" descr="Snail on a leaf">
            <a:extLst>
              <a:ext uri="{FF2B5EF4-FFF2-40B4-BE49-F238E27FC236}">
                <a16:creationId xmlns:a16="http://schemas.microsoft.com/office/drawing/2014/main" id="{BD4586C0-45D9-C588-00D6-E060B13DE6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274" t="55246" r="42537" b="22848"/>
          <a:stretch/>
        </p:blipFill>
        <p:spPr>
          <a:xfrm>
            <a:off x="8725973" y="1897634"/>
            <a:ext cx="1812318" cy="1634640"/>
          </a:xfrm>
          <a:prstGeom prst="rect">
            <a:avLst/>
          </a:prstGeom>
        </p:spPr>
      </p:pic>
      <p:pic>
        <p:nvPicPr>
          <p:cNvPr id="11" name="Picture 10" descr="Tree frog">
            <a:extLst>
              <a:ext uri="{FF2B5EF4-FFF2-40B4-BE49-F238E27FC236}">
                <a16:creationId xmlns:a16="http://schemas.microsoft.com/office/drawing/2014/main" id="{CED2B7F5-E60E-9896-AAE5-DBFD8EE320B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294" y="2156815"/>
            <a:ext cx="2480383" cy="1653185"/>
          </a:xfrm>
          <a:prstGeom prst="rect">
            <a:avLst/>
          </a:prstGeom>
        </p:spPr>
      </p:pic>
      <p:pic>
        <p:nvPicPr>
          <p:cNvPr id="13" name="Picture 12" descr="Greyhound dog">
            <a:extLst>
              <a:ext uri="{FF2B5EF4-FFF2-40B4-BE49-F238E27FC236}">
                <a16:creationId xmlns:a16="http://schemas.microsoft.com/office/drawing/2014/main" id="{2B6207C6-0872-9CDA-3E25-700236FC526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43016" y="1905407"/>
            <a:ext cx="1089649" cy="1634640"/>
          </a:xfrm>
          <a:prstGeom prst="rect">
            <a:avLst/>
          </a:prstGeom>
        </p:spPr>
      </p:pic>
      <p:pic>
        <p:nvPicPr>
          <p:cNvPr id="15" name="Picture 14" descr="Goldfish in a fish bowl">
            <a:extLst>
              <a:ext uri="{FF2B5EF4-FFF2-40B4-BE49-F238E27FC236}">
                <a16:creationId xmlns:a16="http://schemas.microsoft.com/office/drawing/2014/main" id="{99651475-A0A3-347B-7685-48F344FAEE4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42" y="3949267"/>
            <a:ext cx="2879097" cy="2303278"/>
          </a:xfrm>
          <a:prstGeom prst="rect">
            <a:avLst/>
          </a:prstGeom>
        </p:spPr>
      </p:pic>
      <p:pic>
        <p:nvPicPr>
          <p:cNvPr id="19" name="Picture 18" descr="Cropped hand of person inserting portafilter with ground coffee into espresso machine">
            <a:extLst>
              <a:ext uri="{FF2B5EF4-FFF2-40B4-BE49-F238E27FC236}">
                <a16:creationId xmlns:a16="http://schemas.microsoft.com/office/drawing/2014/main" id="{16D89FD5-D927-4EF8-08A0-C3AD6067584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3153" y="4135273"/>
            <a:ext cx="2913750" cy="1942026"/>
          </a:xfrm>
          <a:prstGeom prst="rect">
            <a:avLst/>
          </a:prstGeom>
        </p:spPr>
      </p:pic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AA8289B1-B899-3ECE-F5AB-55B16C7180ED}"/>
              </a:ext>
            </a:extLst>
          </p:cNvPr>
          <p:cNvSpPr/>
          <p:nvPr/>
        </p:nvSpPr>
        <p:spPr>
          <a:xfrm>
            <a:off x="2675537" y="2908733"/>
            <a:ext cx="887440" cy="421946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4AFAA8E6-8F5C-AF27-1C10-9AFC8C3D2BA0}"/>
              </a:ext>
            </a:extLst>
          </p:cNvPr>
          <p:cNvSpPr/>
          <p:nvPr/>
        </p:nvSpPr>
        <p:spPr>
          <a:xfrm>
            <a:off x="2685896" y="4846473"/>
            <a:ext cx="887440" cy="421946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CE89B285-EF91-57C2-E361-0B8FD7F4E082}"/>
              </a:ext>
            </a:extLst>
          </p:cNvPr>
          <p:cNvSpPr/>
          <p:nvPr/>
        </p:nvSpPr>
        <p:spPr>
          <a:xfrm rot="7044983">
            <a:off x="8105818" y="2772433"/>
            <a:ext cx="887440" cy="421946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191CE092-5C2A-E177-5F25-CC71AF6033CF}"/>
              </a:ext>
            </a:extLst>
          </p:cNvPr>
          <p:cNvSpPr/>
          <p:nvPr/>
        </p:nvSpPr>
        <p:spPr>
          <a:xfrm rot="7044983">
            <a:off x="8168356" y="4846472"/>
            <a:ext cx="887440" cy="421946"/>
          </a:xfrm>
          <a:prstGeom prst="lightningBol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1314C-B62C-EF9A-2F94-B38ADC3774AB}"/>
              </a:ext>
            </a:extLst>
          </p:cNvPr>
          <p:cNvSpPr txBox="1"/>
          <p:nvPr/>
        </p:nvSpPr>
        <p:spPr>
          <a:xfrm>
            <a:off x="2413000" y="100905"/>
            <a:ext cx="962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latin typeface="Kingthings Spirogyra" panose="02000000000000000000" pitchFamily="2" charset="0"/>
                <a:ea typeface="Yu Mincho" panose="02020400000000000000" pitchFamily="18" charset="-128"/>
                <a:cs typeface="Phosphate Inline" panose="02000506050000020004" pitchFamily="2" charset="77"/>
              </a:rPr>
              <a:t>Your Own </a:t>
            </a:r>
            <a:r>
              <a:rPr lang="en-US" sz="5400" dirty="0" err="1">
                <a:solidFill>
                  <a:srgbClr val="0070C0"/>
                </a:solidFill>
                <a:latin typeface="Kingthings Spirogyra" panose="02000000000000000000" pitchFamily="2" charset="0"/>
                <a:ea typeface="Yu Mincho" panose="02020400000000000000" pitchFamily="18" charset="-128"/>
                <a:cs typeface="Phosphate Inline" panose="02000506050000020004" pitchFamily="2" charset="77"/>
              </a:rPr>
              <a:t>Funner</a:t>
            </a:r>
            <a:r>
              <a:rPr lang="en-US" sz="5400" dirty="0">
                <a:solidFill>
                  <a:srgbClr val="0070C0"/>
                </a:solidFill>
                <a:latin typeface="Kingthings Spirogyra" panose="02000000000000000000" pitchFamily="2" charset="0"/>
                <a:ea typeface="Yu Mincho" panose="02020400000000000000" pitchFamily="18" charset="-128"/>
                <a:cs typeface="Phosphate Inline" panose="02000506050000020004" pitchFamily="2" charset="77"/>
              </a:rPr>
              <a:t> Alexa!</a:t>
            </a:r>
          </a:p>
        </p:txBody>
      </p:sp>
    </p:spTree>
    <p:extLst>
      <p:ext uri="{BB962C8B-B14F-4D97-AF65-F5344CB8AC3E}">
        <p14:creationId xmlns:p14="http://schemas.microsoft.com/office/powerpoint/2010/main" val="4235349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67B2B-932C-3159-AD49-43E5D10E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Unused slides</a:t>
            </a:r>
          </a:p>
        </p:txBody>
      </p:sp>
    </p:spTree>
    <p:extLst>
      <p:ext uri="{BB962C8B-B14F-4D97-AF65-F5344CB8AC3E}">
        <p14:creationId xmlns:p14="http://schemas.microsoft.com/office/powerpoint/2010/main" val="1200877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A75D2-704D-7BBE-EE6A-2A6D607B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876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97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05B75A-4FBA-7ECD-38AE-87186010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100488-F2AD-DFB8-02C9-DECEF9CFC57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48199" y="-126999"/>
            <a:ext cx="2895602" cy="386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39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25E728-7E63-28F1-AF9D-D36DD8E6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59" y="0"/>
            <a:ext cx="700628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1E1948-1F07-C9C9-374B-52CD062F0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660" y="2514600"/>
            <a:ext cx="4413881" cy="130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38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7E71B6-B44F-BB39-BB9E-B1608CC2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39" y="1009650"/>
            <a:ext cx="5627961" cy="567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BAF63-D44F-2399-DF38-1240C379A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158" y="1009650"/>
            <a:ext cx="5686842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12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56119C-8231-711F-58E0-5B491839B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300"/>
            <a:ext cx="3745615" cy="377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A424A-1045-4924-547A-23EB0984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615" y="304800"/>
            <a:ext cx="4258571" cy="422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407CB4-DE80-31CF-DCE9-35AC9880C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0" y="838200"/>
            <a:ext cx="406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76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8279A9-9A70-7CF5-632B-28189037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16" y="520701"/>
            <a:ext cx="3422262" cy="341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BAF4B3-1A01-C229-6E10-D255AA7DC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608" y="584200"/>
            <a:ext cx="3306555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7D1E88-5A72-68C4-4038-9C8A6C67F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315" y="2557160"/>
            <a:ext cx="3995370" cy="40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62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05B75A-4FBA-7ECD-38AE-87186010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876300"/>
            <a:ext cx="5143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81E5E6-9D82-3FC3-DF61-CAD3C78DAD4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887" y="859630"/>
            <a:ext cx="4594226" cy="34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14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22830-27F9-B4AA-4E2B-E78143872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96393" y="-1120777"/>
            <a:ext cx="6824665" cy="909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B1F33-0FA0-3127-9117-E8D0DD5D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7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C55855-ED20-6E09-B718-723B59C46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14587" y="-1154114"/>
            <a:ext cx="6867526" cy="91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9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7D347-6FEA-31FB-1DF9-4A8359B8A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76512" y="-1131887"/>
            <a:ext cx="6848475" cy="91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4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B01137-40A8-8B61-A040-F28567CD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532062" y="-1111250"/>
            <a:ext cx="6810375" cy="90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4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8F114B-7CA4-7DBB-AD9E-37D57491A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08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12746</TotalTime>
  <Words>1262</Words>
  <Application>Microsoft Macintosh PowerPoint</Application>
  <PresentationFormat>Widescreen</PresentationFormat>
  <Paragraphs>110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Yu Mincho</vt:lpstr>
      <vt:lpstr>-apple-system</vt:lpstr>
      <vt:lpstr>Aptos</vt:lpstr>
      <vt:lpstr>Calibri</vt:lpstr>
      <vt:lpstr>Kingthings Spirogyra</vt:lpstr>
      <vt:lpstr>Roboto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</vt:lpstr>
      <vt:lpstr>AI &amp; Machine learning</vt:lpstr>
      <vt:lpstr>Whisper (speech to text)</vt:lpstr>
      <vt:lpstr>Whisper (speech to text)</vt:lpstr>
      <vt:lpstr>Piper (text to speech)</vt:lpstr>
      <vt:lpstr>piper (text to speech)</vt:lpstr>
      <vt:lpstr>Gemini (for conversation)</vt:lpstr>
      <vt:lpstr>Gemini (for conversation)</vt:lpstr>
      <vt:lpstr>Gemini (for conversation)</vt:lpstr>
      <vt:lpstr>Gemini (for conversation)</vt:lpstr>
      <vt:lpstr>Gemini (for conversation)</vt:lpstr>
      <vt:lpstr>PowerPoint Presentation</vt:lpstr>
      <vt:lpstr>Unused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Phillipe Loher</dc:creator>
  <cp:lastModifiedBy>Phillipe Loher</cp:lastModifiedBy>
  <cp:revision>91</cp:revision>
  <dcterms:created xsi:type="dcterms:W3CDTF">2024-04-03T15:39:14Z</dcterms:created>
  <dcterms:modified xsi:type="dcterms:W3CDTF">2024-05-05T14:10:13Z</dcterms:modified>
</cp:coreProperties>
</file>